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8" r:id="rId2"/>
    <p:sldId id="257" r:id="rId3"/>
    <p:sldId id="267" r:id="rId4"/>
    <p:sldId id="269" r:id="rId5"/>
    <p:sldId id="270" r:id="rId6"/>
    <p:sldId id="265" r:id="rId7"/>
    <p:sldId id="264" r:id="rId8"/>
    <p:sldId id="271" r:id="rId9"/>
    <p:sldId id="272" r:id="rId10"/>
    <p:sldId id="273" r:id="rId11"/>
    <p:sldId id="274" r:id="rId12"/>
    <p:sldId id="275" r:id="rId13"/>
    <p:sldId id="276" r:id="rId14"/>
    <p:sldId id="27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1CBA"/>
    <a:srgbClr val="A3FF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-900" y="-2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7AA654-C50B-4009-B6FE-392F1789CF85}" type="datetimeFigureOut">
              <a:rPr lang="en-US" smtClean="0"/>
              <a:t>1/24/2014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780D86-7695-4820-A173-313A0237C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480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80D86-7695-4820-A173-313A0237CD7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265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D343-3606-4308-8ED4-E1961B9AC25E}" type="datetimeFigureOut">
              <a:rPr lang="en-US" smtClean="0"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CF7C-D703-4BB1-8592-71340268F3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381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D343-3606-4308-8ED4-E1961B9AC25E}" type="datetimeFigureOut">
              <a:rPr lang="en-US" smtClean="0"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CF7C-D703-4BB1-8592-71340268F3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235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D343-3606-4308-8ED4-E1961B9AC25E}" type="datetimeFigureOut">
              <a:rPr lang="en-US" smtClean="0"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CF7C-D703-4BB1-8592-71340268F3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365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D343-3606-4308-8ED4-E1961B9AC25E}" type="datetimeFigureOut">
              <a:rPr lang="en-US" smtClean="0"/>
              <a:t>1/24/2014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CF7C-D703-4BB1-8592-71340268F3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288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D343-3606-4308-8ED4-E1961B9AC25E}" type="datetimeFigureOut">
              <a:rPr lang="en-US" smtClean="0"/>
              <a:t>1/24/2014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CF7C-D703-4BB1-8592-71340268F3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991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D343-3606-4308-8ED4-E1961B9AC25E}" type="datetimeFigureOut">
              <a:rPr lang="en-US" smtClean="0"/>
              <a:t>1/24/2014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CF7C-D703-4BB1-8592-71340268F3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713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D343-3606-4308-8ED4-E1961B9AC25E}" type="datetimeFigureOut">
              <a:rPr lang="en-US" smtClean="0"/>
              <a:t>1/24/2014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CF7C-D703-4BB1-8592-71340268F3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829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D343-3606-4308-8ED4-E1961B9AC25E}" type="datetimeFigureOut">
              <a:rPr lang="en-US" smtClean="0"/>
              <a:t>1/24/2014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CF7C-D703-4BB1-8592-71340268F3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578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D343-3606-4308-8ED4-E1961B9AC25E}" type="datetimeFigureOut">
              <a:rPr lang="en-US" smtClean="0"/>
              <a:t>1/24/2014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CF7C-D703-4BB1-8592-71340268F3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322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D343-3606-4308-8ED4-E1961B9AC25E}" type="datetimeFigureOut">
              <a:rPr lang="en-US" smtClean="0"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CF7C-D703-4BB1-8592-71340268F3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129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D343-3606-4308-8ED4-E1961B9AC25E}" type="datetimeFigureOut">
              <a:rPr lang="en-US" smtClean="0"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CF7C-D703-4BB1-8592-71340268F3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186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ED343-3606-4308-8ED4-E1961B9AC25E}" type="datetimeFigureOut">
              <a:rPr lang="en-US" smtClean="0"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7CF7C-D703-4BB1-8592-71340268F3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718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89" y="1245296"/>
            <a:ext cx="4664771" cy="4664771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sp>
        <p:nvSpPr>
          <p:cNvPr id="4" name="Oval 3"/>
          <p:cNvSpPr/>
          <p:nvPr/>
        </p:nvSpPr>
        <p:spPr>
          <a:xfrm>
            <a:off x="6096001" y="1558279"/>
            <a:ext cx="5656217" cy="466477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Rectangle 1"/>
          <p:cNvSpPr/>
          <p:nvPr/>
        </p:nvSpPr>
        <p:spPr>
          <a:xfrm>
            <a:off x="6875683" y="2959640"/>
            <a:ext cx="4096852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115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15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440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ular Callout 1"/>
          <p:cNvSpPr/>
          <p:nvPr/>
        </p:nvSpPr>
        <p:spPr>
          <a:xfrm>
            <a:off x="3924905" y="149358"/>
            <a:ext cx="4283901" cy="1243209"/>
          </a:xfrm>
          <a:prstGeom prst="wedgeRoundRectCallou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379072" y="355203"/>
            <a:ext cx="35814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473439" y="1598412"/>
            <a:ext cx="6348548" cy="447671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887888" y="1726455"/>
            <a:ext cx="5420074" cy="40318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bn-BD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সুশান্ত কুমার সাহা (</a:t>
            </a:r>
            <a:r>
              <a:rPr lang="bn-BD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বি, এস,সি – বি,এড )  </a:t>
            </a:r>
            <a:endParaRPr lang="bn-BD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 (কৃষি ) </a:t>
            </a:r>
          </a:p>
          <a:p>
            <a:r>
              <a:rPr lang="bn-BD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আমইল </a:t>
            </a:r>
            <a:r>
              <a:rPr lang="bn-BD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 এম  উচ্চ বিদ্যালয়</a:t>
            </a:r>
          </a:p>
          <a:p>
            <a:r>
              <a:rPr lang="bn-BD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উপজেলা –</a:t>
            </a:r>
            <a:r>
              <a:rPr 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নিয়ামতপুর </a:t>
            </a:r>
          </a:p>
          <a:p>
            <a:r>
              <a:rPr lang="bn-BD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জেলা – নাওগাঁ </a:t>
            </a:r>
          </a:p>
          <a:p>
            <a:r>
              <a:rPr lang="bn-BD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আই,ডি নং – </a:t>
            </a:r>
            <a:r>
              <a:rPr lang="bn-BD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১২  </a:t>
            </a:r>
            <a:r>
              <a:rPr lang="bn-BD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(টিটি কলেজ, রাজশাহী)</a:t>
            </a:r>
          </a:p>
          <a:p>
            <a:r>
              <a:rPr lang="bn-BD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মোবাইল – ০১৭২১৫১৩৭২৭ </a:t>
            </a:r>
            <a:endParaRPr lang="en-US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E-susantoann@gmail.com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Oval 4"/>
          <p:cNvSpPr/>
          <p:nvPr/>
        </p:nvSpPr>
        <p:spPr>
          <a:xfrm>
            <a:off x="304799" y="1598411"/>
            <a:ext cx="4847771" cy="48604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7" r="9279" b="-2857"/>
          <a:stretch/>
        </p:blipFill>
        <p:spPr>
          <a:xfrm>
            <a:off x="1355572" y="2090509"/>
            <a:ext cx="2746223" cy="3667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975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2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2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2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ular Callout 1"/>
          <p:cNvSpPr/>
          <p:nvPr/>
        </p:nvSpPr>
        <p:spPr>
          <a:xfrm>
            <a:off x="4203200" y="109602"/>
            <a:ext cx="4283901" cy="1243209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685245" y="249187"/>
            <a:ext cx="29690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616769" y="1939140"/>
            <a:ext cx="1405174" cy="707886"/>
            <a:chOff x="3616769" y="1939140"/>
            <a:chExt cx="1193772" cy="707886"/>
          </a:xfrm>
        </p:grpSpPr>
        <p:sp>
          <p:nvSpPr>
            <p:cNvPr id="5" name="Flowchart: Delay 4"/>
            <p:cNvSpPr/>
            <p:nvPr/>
          </p:nvSpPr>
          <p:spPr>
            <a:xfrm>
              <a:off x="3616769" y="1939140"/>
              <a:ext cx="1193772" cy="707886"/>
            </a:xfrm>
            <a:prstGeom prst="flowChartDelay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620776" y="1939140"/>
              <a:ext cx="923651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bn-BD" sz="40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শ্রেণি</a:t>
              </a:r>
              <a:endParaRPr lang="en-U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5866163" y="1938644"/>
            <a:ext cx="90601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4000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নবম</a:t>
            </a:r>
            <a:endParaRPr lang="en-US" sz="4000" b="0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527001" y="3019192"/>
            <a:ext cx="1494942" cy="769497"/>
            <a:chOff x="3527001" y="3019192"/>
            <a:chExt cx="1494942" cy="769497"/>
          </a:xfrm>
        </p:grpSpPr>
        <p:sp>
          <p:nvSpPr>
            <p:cNvPr id="10" name="Flowchart: Delay 9"/>
            <p:cNvSpPr/>
            <p:nvPr/>
          </p:nvSpPr>
          <p:spPr>
            <a:xfrm>
              <a:off x="3593203" y="3019192"/>
              <a:ext cx="1428740" cy="707886"/>
            </a:xfrm>
            <a:prstGeom prst="flowChartDelay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527001" y="3080803"/>
              <a:ext cx="1021433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bn-BD" sz="40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বিষয়</a:t>
              </a:r>
              <a:endParaRPr lang="en-U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5866324" y="3003594"/>
            <a:ext cx="181171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4000" b="0" cap="none" spc="0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কৃষি শিক্ষা</a:t>
            </a:r>
            <a:endParaRPr lang="en-US" sz="4000" b="0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569637" y="5169311"/>
            <a:ext cx="1655506" cy="865649"/>
            <a:chOff x="3569637" y="4205262"/>
            <a:chExt cx="1655506" cy="707886"/>
          </a:xfrm>
        </p:grpSpPr>
        <p:sp>
          <p:nvSpPr>
            <p:cNvPr id="15" name="Flowchart: Delay 14"/>
            <p:cNvSpPr/>
            <p:nvPr/>
          </p:nvSpPr>
          <p:spPr>
            <a:xfrm>
              <a:off x="3569637" y="4205262"/>
              <a:ext cx="1553906" cy="707886"/>
            </a:xfrm>
            <a:prstGeom prst="flowChartDelay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616769" y="4231439"/>
              <a:ext cx="1608374" cy="57887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bn-BD" sz="40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সময়</a:t>
              </a:r>
              <a:endParaRPr lang="en-U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5612233" y="5248192"/>
            <a:ext cx="231989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4000" b="0" cap="none" spc="0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৫০ মিনিট</a:t>
            </a:r>
            <a:endParaRPr lang="en-US" sz="4000" b="0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Flowchart: Delay 17"/>
          <p:cNvSpPr/>
          <p:nvPr/>
        </p:nvSpPr>
        <p:spPr>
          <a:xfrm>
            <a:off x="3620776" y="4093029"/>
            <a:ext cx="1502767" cy="711199"/>
          </a:xfrm>
          <a:prstGeom prst="flowChartDelay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</a:rPr>
              <a:t>অধ্যায়</a:t>
            </a:r>
            <a:r>
              <a:rPr lang="bn-BD" sz="2400" dirty="0" smtClean="0">
                <a:solidFill>
                  <a:srgbClr val="FFFF00"/>
                </a:solidFill>
              </a:rPr>
              <a:t> 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29909" y="4079296"/>
            <a:ext cx="14845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B050"/>
                </a:solidFill>
              </a:rPr>
              <a:t>প্রথম </a:t>
            </a:r>
            <a:endParaRPr lang="en-US" sz="32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45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56591" y="1328375"/>
            <a:ext cx="5062331" cy="2425148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6884504" y="1328375"/>
            <a:ext cx="5062331" cy="2425148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556590" y="4157086"/>
            <a:ext cx="5062331" cy="2425148"/>
          </a:xfrm>
          <a:prstGeom prst="round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6884504" y="4200628"/>
            <a:ext cx="5062331" cy="2425148"/>
          </a:xfrm>
          <a:prstGeom prst="round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529750" y="2957668"/>
            <a:ext cx="111601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440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কাস্তে</a:t>
            </a:r>
            <a:endParaRPr lang="en-US" sz="4400" b="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238706" y="2985979"/>
            <a:ext cx="73128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4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মই</a:t>
            </a:r>
            <a:endParaRPr lang="en-US" sz="4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92353" y="5808988"/>
            <a:ext cx="267413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44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পাওয়ার টিলার</a:t>
            </a:r>
            <a:endParaRPr lang="en-US" sz="4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304640" y="5896072"/>
            <a:ext cx="248818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ধান কাটা যন্ত্র</a:t>
            </a:r>
            <a:endParaRPr lang="en-US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056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eft-Right Arrow 8"/>
          <p:cNvSpPr/>
          <p:nvPr/>
        </p:nvSpPr>
        <p:spPr>
          <a:xfrm>
            <a:off x="3387693" y="467149"/>
            <a:ext cx="5193505" cy="2163315"/>
          </a:xfrm>
          <a:prstGeom prst="leftRightArrow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245474" y="1208463"/>
            <a:ext cx="367600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48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আজকের পাঠ</a:t>
            </a:r>
            <a:endParaRPr lang="en-US" sz="48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4096011" y="3795386"/>
            <a:ext cx="4196219" cy="167848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255929" y="4172964"/>
            <a:ext cx="387638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n-BD" sz="7200" b="1" dirty="0" smtClean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কৃষি যন্ত্রপাতি</a:t>
            </a:r>
            <a:endParaRPr lang="en-US" sz="7200" b="1" cap="none" spc="0" dirty="0">
              <a:ln/>
              <a:solidFill>
                <a:schemeClr val="accent4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58411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2" grpId="0" animBg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Arrow 3"/>
          <p:cNvSpPr/>
          <p:nvPr/>
        </p:nvSpPr>
        <p:spPr>
          <a:xfrm>
            <a:off x="357805" y="3192620"/>
            <a:ext cx="4293705" cy="2002234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পাঠ শেষে শিক্ষার্থীরা </a:t>
            </a:r>
            <a:endParaRPr lang="en-US" sz="3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035825" y="2470612"/>
            <a:ext cx="4664398" cy="523220"/>
            <a:chOff x="3644348" y="1675489"/>
            <a:chExt cx="4664398" cy="523220"/>
          </a:xfrm>
        </p:grpSpPr>
        <p:sp>
          <p:nvSpPr>
            <p:cNvPr id="5" name="Oval 4"/>
            <p:cNvSpPr/>
            <p:nvPr/>
          </p:nvSpPr>
          <p:spPr>
            <a:xfrm>
              <a:off x="3644348" y="1749287"/>
              <a:ext cx="397565" cy="38431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307330" y="1675489"/>
              <a:ext cx="4001416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bn-BD" sz="28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কৃষি যন্ত্রপাতি কি তা বলতে পারবে।</a:t>
              </a:r>
              <a:endPara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035825" y="3887442"/>
            <a:ext cx="5378056" cy="523220"/>
            <a:chOff x="3670852" y="2469468"/>
            <a:chExt cx="5378056" cy="523220"/>
          </a:xfrm>
        </p:grpSpPr>
        <p:sp>
          <p:nvSpPr>
            <p:cNvPr id="14" name="Oval 13"/>
            <p:cNvSpPr/>
            <p:nvPr/>
          </p:nvSpPr>
          <p:spPr>
            <a:xfrm>
              <a:off x="3670852" y="2528862"/>
              <a:ext cx="397565" cy="38431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188282" y="2469468"/>
              <a:ext cx="4860626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bn-BD" sz="28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কৃষি যন্ত্রাপাতির প্রকার ভেদ করতে পারবে।</a:t>
              </a:r>
              <a:endPara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053926" y="5247867"/>
            <a:ext cx="5972300" cy="523220"/>
            <a:chOff x="3688953" y="5075591"/>
            <a:chExt cx="5972300" cy="523220"/>
          </a:xfrm>
        </p:grpSpPr>
        <p:sp>
          <p:nvSpPr>
            <p:cNvPr id="17" name="Oval 16"/>
            <p:cNvSpPr/>
            <p:nvPr/>
          </p:nvSpPr>
          <p:spPr>
            <a:xfrm>
              <a:off x="3688953" y="5149389"/>
              <a:ext cx="397565" cy="38431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294078" y="5075591"/>
              <a:ext cx="5367175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bn-BD" sz="28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বিভিন্ন কৃষি যন্ত্রের ব্যবহার উল্লেখ করতে পারবে।</a:t>
              </a:r>
              <a:endPara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909391" y="106017"/>
            <a:ext cx="5155096" cy="1683026"/>
            <a:chOff x="3909391" y="106017"/>
            <a:chExt cx="5155096" cy="1683026"/>
          </a:xfrm>
        </p:grpSpPr>
        <p:sp>
          <p:nvSpPr>
            <p:cNvPr id="21" name="Oval 20"/>
            <p:cNvSpPr/>
            <p:nvPr/>
          </p:nvSpPr>
          <p:spPr>
            <a:xfrm>
              <a:off x="3909391" y="106017"/>
              <a:ext cx="5155096" cy="1683026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104990" y="393532"/>
              <a:ext cx="2763898" cy="110799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bn-BD" sz="66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শিখন ফল</a:t>
              </a:r>
              <a:endParaRPr lang="en-US" sz="6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1665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494653" y="212034"/>
            <a:ext cx="4493538" cy="707886"/>
          </a:xfrm>
          <a:prstGeom prst="rect">
            <a:avLst/>
          </a:prstGeom>
          <a:solidFill>
            <a:srgbClr val="00B0F0"/>
          </a:solidFill>
        </p:spPr>
        <p:txBody>
          <a:bodyPr wrap="none" lIns="91440" tIns="45720" rIns="91440" bIns="45720">
            <a:spAutoFit/>
          </a:bodyPr>
          <a:lstStyle/>
          <a:p>
            <a:r>
              <a:rPr lang="bn-BD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 কাজ, </a:t>
            </a:r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সময়- ২ মিনিট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65322" y="1092196"/>
            <a:ext cx="3352200" cy="707886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none" lIns="91440" tIns="45720" rIns="91440" bIns="45720">
            <a:spAutoFit/>
          </a:bodyPr>
          <a:lstStyle/>
          <a:p>
            <a:r>
              <a:rPr lang="bn-BD" sz="4000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 ছবিগুলো দেখ</a:t>
            </a:r>
            <a:endParaRPr lang="en-US" sz="4000" b="0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43340" y="2160104"/>
            <a:ext cx="5314122" cy="4147931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6665848" y="2160104"/>
            <a:ext cx="4863544" cy="4147931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85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9" grpId="3" animBg="1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66565" y="1032518"/>
            <a:ext cx="5673348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কৃষি যন্ত্রপাতি কাকে বলে?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26161" y="2251717"/>
            <a:ext cx="17956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dirty="0" smtClean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bn-BD" sz="5400" b="0" cap="none" spc="0" dirty="0" smtClean="0">
              <a:ln w="0"/>
              <a:solidFill>
                <a:schemeClr val="accent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03444" y="2263817"/>
            <a:ext cx="8335618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bn-BD" sz="4400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কৃষি কাজ করার জন্য যে সকল যন্ত্রপাতি </a:t>
            </a:r>
            <a:r>
              <a:rPr lang="bn-BD" sz="4400" b="0" cap="none" spc="0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ব্যবহার করা হয় সে সকল যন্ত্রকে কৃষি </a:t>
            </a:r>
            <a:r>
              <a:rPr lang="bn-BD" sz="4400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যন্ত্রপাতি বলে।</a:t>
            </a:r>
            <a:endParaRPr lang="bn-BD" sz="4400" b="0" cap="none" spc="0" dirty="0" smtClean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866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2684" y="489178"/>
            <a:ext cx="8961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bn-BD" sz="5400" b="1" cap="none" spc="0" dirty="0" smtClean="0">
                <a:ln/>
                <a:solidFill>
                  <a:schemeClr val="accent2"/>
                </a:solidFill>
                <a:effectLst/>
              </a:rPr>
              <a:t>জোড়ায় কাজ, সময় – ৪ মিনিট</a:t>
            </a:r>
            <a:endParaRPr lang="en-US" sz="5400" b="1" cap="none" spc="0" dirty="0">
              <a:ln/>
              <a:solidFill>
                <a:schemeClr val="accent2"/>
              </a:solidFill>
              <a:effectLst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526696" y="1722782"/>
            <a:ext cx="5035826" cy="4399721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870857" y="1722781"/>
            <a:ext cx="5007429" cy="4399721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908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04267" y="4239542"/>
            <a:ext cx="657744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bn-BD" sz="4000" b="1" dirty="0" smtClean="0">
                <a:ln/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কৃষি যন্ত্রপাতিকে দুই ভাগে ভাগ করা যায়-</a:t>
            </a:r>
          </a:p>
          <a:p>
            <a:r>
              <a:rPr lang="bn-BD" sz="4000" b="1" cap="none" spc="0" dirty="0" smtClean="0">
                <a:ln/>
                <a:solidFill>
                  <a:schemeClr val="accent5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১) হস্তচালিত ও ২) শক্তিচালিত</a:t>
            </a:r>
            <a:endParaRPr lang="en-US" sz="4000" b="1" cap="none" spc="0" dirty="0">
              <a:ln/>
              <a:solidFill>
                <a:schemeClr val="accent5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999594" y="990624"/>
            <a:ext cx="9977411" cy="915645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99594" y="990624"/>
            <a:ext cx="997741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440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কৃষি যন্ত্রপাতি</a:t>
            </a:r>
            <a:r>
              <a:rPr lang="bn-BD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কে প্রধানত কয়টি ভাগে ভাগ করা 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bn-BD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কি কি?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ight Arrow Callout 8"/>
          <p:cNvSpPr/>
          <p:nvPr/>
        </p:nvSpPr>
        <p:spPr>
          <a:xfrm>
            <a:off x="1086678" y="3901742"/>
            <a:ext cx="3723864" cy="1999037"/>
          </a:xfrm>
          <a:prstGeom prst="rightArrowCallo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86678" y="4533634"/>
            <a:ext cx="24096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n-BD" sz="5400" b="1" cap="none" spc="0" dirty="0" smtClean="0">
                <a:ln/>
                <a:solidFill>
                  <a:schemeClr val="accent4"/>
                </a:solidFill>
                <a:effectLst/>
              </a:rPr>
              <a:t>সমাধান</a:t>
            </a:r>
            <a:endParaRPr lang="en-US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76094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1" animBg="1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23286" y="343404"/>
            <a:ext cx="26372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dirty="0" smtClean="0">
                <a:ln w="0"/>
                <a:solidFill>
                  <a:schemeClr val="accent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 কাজ </a:t>
            </a:r>
            <a:endParaRPr lang="en-US" sz="5400" b="0" cap="none" spc="0" dirty="0">
              <a:ln w="0"/>
              <a:solidFill>
                <a:schemeClr val="accent6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746466" y="343404"/>
            <a:ext cx="36808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dirty="0" smtClean="0">
                <a:ln w="0"/>
                <a:solidFill>
                  <a:schemeClr val="accent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 – ৭ মিনিট</a:t>
            </a:r>
            <a:endParaRPr lang="en-US" sz="5400" b="0" cap="none" spc="0" dirty="0">
              <a:ln w="0"/>
              <a:solidFill>
                <a:schemeClr val="accent6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96166" y="5804813"/>
            <a:ext cx="570059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n-BD" sz="3600" dirty="0" smtClean="0">
                <a:ln/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উল্লেখিত চিত্রগুলোর ব্যবহার উল্লেখ কর।</a:t>
            </a:r>
            <a:endParaRPr lang="en-US" sz="3600" cap="none" spc="0" dirty="0">
              <a:ln/>
              <a:solidFill>
                <a:srgbClr val="00206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77371" y="1988457"/>
            <a:ext cx="3410858" cy="3033486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8382000" y="2140857"/>
            <a:ext cx="3410858" cy="3033486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4368800" y="2140857"/>
            <a:ext cx="3410858" cy="3033486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445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2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36364" y="466581"/>
            <a:ext cx="46570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0" cap="none" spc="0" dirty="0" smtClean="0">
                <a:ln w="0"/>
                <a:solidFill>
                  <a:schemeClr val="accent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 (</a:t>
            </a:r>
            <a:r>
              <a:rPr lang="en-US" sz="4400" b="0" cap="none" spc="0" dirty="0" err="1" smtClean="0">
                <a:ln w="0"/>
                <a:solidFill>
                  <a:schemeClr val="accent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MCQ</a:t>
            </a:r>
            <a:r>
              <a:rPr lang="en-US" sz="5400" b="0" cap="none" spc="0" dirty="0" smtClean="0">
                <a:ln w="0"/>
                <a:solidFill>
                  <a:schemeClr val="accent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400" b="0" cap="none" spc="0" dirty="0" smtClean="0">
                <a:ln w="0"/>
                <a:solidFill>
                  <a:schemeClr val="accent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সহ)</a:t>
            </a:r>
            <a:endParaRPr lang="en-US" sz="5400" b="0" cap="none" spc="0" dirty="0">
              <a:ln w="0"/>
              <a:solidFill>
                <a:schemeClr val="accent6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Frame 2"/>
          <p:cNvSpPr/>
          <p:nvPr/>
        </p:nvSpPr>
        <p:spPr>
          <a:xfrm>
            <a:off x="3114027" y="152392"/>
            <a:ext cx="5101718" cy="1579418"/>
          </a:xfrm>
          <a:prstGeom prst="fram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93059" y="1779672"/>
            <a:ext cx="477566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 smtClean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1.</a:t>
            </a:r>
            <a:r>
              <a:rPr lang="bn-BD" sz="3600" dirty="0" smtClean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 কোনটি হস্ত চালিত যন্ত্র?</a:t>
            </a:r>
            <a:endParaRPr lang="en-US" sz="3600" b="0" cap="none" spc="0" dirty="0">
              <a:ln w="0"/>
              <a:solidFill>
                <a:srgbClr val="00B0F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8949" y="2467575"/>
            <a:ext cx="392767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bn-BD" sz="3600" b="0" cap="none" spc="0" dirty="0" smtClean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ক) কাস্তে         </a:t>
            </a:r>
            <a:r>
              <a:rPr lang="bn-BD" sz="3600" b="0" cap="none" spc="0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খ) লাঙ্গল</a:t>
            </a:r>
          </a:p>
          <a:p>
            <a:r>
              <a:rPr lang="bn-BD" sz="360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গ) পাওয়ার টিলার </a:t>
            </a:r>
            <a:r>
              <a:rPr lang="bn-BD" sz="3600" dirty="0" smtClean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ঘ) মই</a:t>
            </a:r>
            <a:r>
              <a:rPr lang="bn-BD" sz="3600" b="0" cap="none" spc="0" dirty="0" smtClean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0" cap="none" spc="0" dirty="0">
              <a:ln w="0"/>
              <a:solidFill>
                <a:schemeClr val="accent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41028" y="1971109"/>
            <a:ext cx="462017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2.</a:t>
            </a:r>
            <a:r>
              <a:rPr lang="bn-BD" sz="360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হস্তচালিত কৃষি যন্ত্রগুলো হল -</a:t>
            </a:r>
            <a:endParaRPr lang="en-US" sz="36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664886" y="2617440"/>
            <a:ext cx="316945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742950" indent="-742950">
              <a:buAutoNum type="arabicParenR"/>
            </a:pPr>
            <a:r>
              <a:rPr lang="bn-BD" sz="3600" b="0" cap="none" spc="0" dirty="0" smtClean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কোদাল         </a:t>
            </a:r>
          </a:p>
          <a:p>
            <a:pPr marL="742950" indent="-742950">
              <a:buAutoNum type="arabicParenR"/>
            </a:pPr>
            <a:r>
              <a:rPr lang="bn-BD" sz="3600" b="0" cap="none" spc="0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লাঙ্গল</a:t>
            </a:r>
          </a:p>
          <a:p>
            <a:r>
              <a:rPr lang="bn-BD" sz="360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৩)   পাওয়ার টিলার </a:t>
            </a:r>
            <a:r>
              <a:rPr lang="bn-BD" sz="3600" b="0" cap="none" spc="0" dirty="0" smtClean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0" cap="none" spc="0" dirty="0">
              <a:ln w="0"/>
              <a:solidFill>
                <a:schemeClr val="accent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628015" y="4518365"/>
            <a:ext cx="325121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360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 কোনটি সঠিক?</a:t>
            </a:r>
            <a:endParaRPr lang="en-US" sz="36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Subtitle 15"/>
          <p:cNvSpPr>
            <a:spLocks noGrp="1"/>
          </p:cNvSpPr>
          <p:nvPr>
            <p:ph type="subTitle" idx="1"/>
          </p:nvPr>
        </p:nvSpPr>
        <p:spPr>
          <a:xfrm>
            <a:off x="5664887" y="5164696"/>
            <a:ext cx="3214339" cy="1308675"/>
          </a:xfrm>
        </p:spPr>
        <p:txBody>
          <a:bodyPr/>
          <a:lstStyle/>
          <a:p>
            <a:pPr algn="l"/>
            <a:r>
              <a:rPr lang="bn-BD" b="1" dirty="0" smtClean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en-US" b="1" dirty="0" smtClean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¡</a:t>
            </a:r>
            <a:r>
              <a:rPr lang="bn-BD" b="1" dirty="0" smtClean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খ) </a:t>
            </a:r>
            <a:r>
              <a:rPr lang="en-US" b="1" dirty="0" smtClean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¡¡</a:t>
            </a:r>
            <a:r>
              <a:rPr lang="bn-BD" b="1" dirty="0" smtClean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</a:p>
          <a:p>
            <a:pPr algn="l"/>
            <a:r>
              <a:rPr lang="bn-BD" b="1" dirty="0" smtClean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গ) </a:t>
            </a:r>
            <a:r>
              <a:rPr lang="en-US" b="1" dirty="0" smtClean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¡</a:t>
            </a:r>
            <a:r>
              <a:rPr lang="bn-BD" b="1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b="1" dirty="0" smtClean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b="1" dirty="0" smtClean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¡¡</a:t>
            </a:r>
            <a:r>
              <a:rPr lang="bn-BD" b="1" dirty="0" smtClean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ঘ) </a:t>
            </a:r>
            <a:r>
              <a:rPr lang="en-US" b="1" dirty="0" smtClean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¡</a:t>
            </a:r>
            <a:r>
              <a:rPr lang="bn-BD" b="1" dirty="0" smtClean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b="1" dirty="0" smtClean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¡¡</a:t>
            </a:r>
            <a:r>
              <a:rPr lang="bn-BD" b="1" dirty="0" smtClean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b="1" dirty="0" smtClean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¡¡¡</a:t>
            </a:r>
            <a:endParaRPr lang="en-US" b="1" dirty="0">
              <a:solidFill>
                <a:schemeClr val="accent5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647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11" grpId="0"/>
      <p:bldP spid="1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3556301" y="720212"/>
            <a:ext cx="4761348" cy="1183507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127528" y="724807"/>
            <a:ext cx="361889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720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72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87410" y="2927579"/>
            <a:ext cx="743023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3600" b="0" cap="none" spc="0" dirty="0" smtClean="0">
                <a:ln w="0"/>
                <a:solidFill>
                  <a:schemeClr val="accent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 শক্তিচালিত কৃষি যন্ত্রের গুরুত্ব ব্যখ্যা কর।</a:t>
            </a:r>
            <a:endParaRPr lang="en-US" sz="3600" b="0" cap="none" spc="0" dirty="0">
              <a:ln w="0"/>
              <a:solidFill>
                <a:schemeClr val="accent5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1870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24159" y="927659"/>
            <a:ext cx="9197007" cy="4916557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383769" y="2808316"/>
            <a:ext cx="5238935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115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ধন্যবাদ </a:t>
            </a:r>
            <a:endParaRPr lang="en-US" sz="115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35124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907</TotalTime>
  <Words>244</Words>
  <Application>Microsoft Office PowerPoint</Application>
  <PresentationFormat>Custom</PresentationFormat>
  <Paragraphs>59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102</cp:revision>
  <dcterms:created xsi:type="dcterms:W3CDTF">2014-01-17T04:08:52Z</dcterms:created>
  <dcterms:modified xsi:type="dcterms:W3CDTF">2014-01-24T00:44:11Z</dcterms:modified>
</cp:coreProperties>
</file>